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Economica"/>
      <p:regular r:id="rId33"/>
      <p:bold r:id="rId34"/>
      <p:italic r:id="rId35"/>
      <p:boldItalic r:id="rId36"/>
    </p:embeddedFont>
    <p:embeddedFont>
      <p:font typeface="Barlow ExtraBold"/>
      <p:bold r:id="rId37"/>
      <p:boldItalic r:id="rId38"/>
    </p:embeddedFont>
    <p:embeddedFont>
      <p:font typeface="Barlow"/>
      <p:regular r:id="rId39"/>
      <p:bold r:id="rId40"/>
      <p:italic r:id="rId41"/>
      <p:boldItalic r:id="rId42"/>
    </p:embeddedFont>
    <p:embeddedFont>
      <p:font typeface="Barlow Black"/>
      <p:bold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-bold.fntdata"/><Relationship Id="rId20" Type="http://schemas.openxmlformats.org/officeDocument/2006/relationships/slide" Target="slides/slide15.xml"/><Relationship Id="rId42" Type="http://schemas.openxmlformats.org/officeDocument/2006/relationships/font" Target="fonts/Barlow-boldItalic.fntdata"/><Relationship Id="rId41" Type="http://schemas.openxmlformats.org/officeDocument/2006/relationships/font" Target="fonts/Barlow-italic.fntdata"/><Relationship Id="rId22" Type="http://schemas.openxmlformats.org/officeDocument/2006/relationships/slide" Target="slides/slide17.xml"/><Relationship Id="rId44" Type="http://schemas.openxmlformats.org/officeDocument/2006/relationships/font" Target="fonts/BarlowBlack-boldItalic.fntdata"/><Relationship Id="rId21" Type="http://schemas.openxmlformats.org/officeDocument/2006/relationships/slide" Target="slides/slide16.xml"/><Relationship Id="rId43" Type="http://schemas.openxmlformats.org/officeDocument/2006/relationships/font" Target="fonts/BarlowBlack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Economica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Economica-italic.fntdata"/><Relationship Id="rId12" Type="http://schemas.openxmlformats.org/officeDocument/2006/relationships/slide" Target="slides/slide7.xml"/><Relationship Id="rId34" Type="http://schemas.openxmlformats.org/officeDocument/2006/relationships/font" Target="fonts/Economica-bold.fntdata"/><Relationship Id="rId15" Type="http://schemas.openxmlformats.org/officeDocument/2006/relationships/slide" Target="slides/slide10.xml"/><Relationship Id="rId37" Type="http://schemas.openxmlformats.org/officeDocument/2006/relationships/font" Target="fonts/BarlowExtraBold-bold.fntdata"/><Relationship Id="rId14" Type="http://schemas.openxmlformats.org/officeDocument/2006/relationships/slide" Target="slides/slide9.xml"/><Relationship Id="rId36" Type="http://schemas.openxmlformats.org/officeDocument/2006/relationships/font" Target="fonts/Economica-boldItalic.fntdata"/><Relationship Id="rId17" Type="http://schemas.openxmlformats.org/officeDocument/2006/relationships/slide" Target="slides/slide12.xml"/><Relationship Id="rId39" Type="http://schemas.openxmlformats.org/officeDocument/2006/relationships/font" Target="fonts/Barlow-regular.fntdata"/><Relationship Id="rId16" Type="http://schemas.openxmlformats.org/officeDocument/2006/relationships/slide" Target="slides/slide11.xml"/><Relationship Id="rId38" Type="http://schemas.openxmlformats.org/officeDocument/2006/relationships/font" Target="fonts/BarlowExtraBold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(General) Necesitábamos un backend, gestión de usuarios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¿Que se usa?</a:t>
            </a:r>
            <a:br>
              <a:rPr lang="es" sz="1400">
                <a:solidFill>
                  <a:srgbClr val="434343"/>
                </a:solidFill>
              </a:rPr>
            </a:br>
            <a:r>
              <a:rPr lang="es" sz="1400">
                <a:solidFill>
                  <a:srgbClr val="434343"/>
                </a:solidFill>
              </a:rPr>
              <a:t>	- Websocket  (Ratcher PHP): Tecnología que genera un canal de comunicación bidireccional, siempre conectado. Lo usamos para actualizar en tiempo real los canales de chat. </a:t>
            </a:r>
            <a:endParaRPr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- API RESTful WP: genera la estructura de salas, descarga mensajes antiguos, gestiona stickers, registra/actualiza usuarios</a:t>
            </a:r>
            <a:endParaRPr sz="14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Shape 1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(General) Necesitábamos un backend, gestión de usuarios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¿Que se usa?</a:t>
            </a:r>
            <a:br>
              <a:rPr lang="es" sz="1400">
                <a:solidFill>
                  <a:srgbClr val="434343"/>
                </a:solidFill>
              </a:rPr>
            </a:br>
            <a:r>
              <a:rPr lang="es" sz="1400">
                <a:solidFill>
                  <a:srgbClr val="434343"/>
                </a:solidFill>
              </a:rPr>
              <a:t>	- Websocket  (Ratcher PHP): Tecnología que genera un canal de comunicación bidireccional, siempre conectado. Lo usamos para actualizar en tiempo real los canales de chat. </a:t>
            </a:r>
            <a:endParaRPr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- API RESTful WP: genera la estructura de salas, descarga mensajes antiguos, gestiona stickers, registra/actualiza usuarios</a:t>
            </a:r>
            <a:endParaRPr>
              <a:solidFill>
                <a:schemeClr val="dk1"/>
              </a:solidFill>
            </a:endParaRPr>
          </a:p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Desventajas y ventajas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El desarrollo en backend es muy rápido (ventaja)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Seguridad a la hora de enviar mensajes privados o controlar que cualquier no manda mensajes por el websocket (desventaja frente a sólo usar API)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Al usar websocket no necesitamos usar un cron que esté cada X segundos pidiendo mensajes a servidor, la actualización del chat es casi instantanea.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Fácil mantenimiento (Ventaja)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(General) Necesitábamos un backend, gestión de usuarios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¿Que se usa?</a:t>
            </a:r>
            <a:br>
              <a:rPr lang="es" sz="1400">
                <a:solidFill>
                  <a:srgbClr val="434343"/>
                </a:solidFill>
              </a:rPr>
            </a:br>
            <a:r>
              <a:rPr lang="es" sz="1400">
                <a:solidFill>
                  <a:srgbClr val="434343"/>
                </a:solidFill>
              </a:rPr>
              <a:t>	- Websocket  (Ratcher PHP): Tecnología que genera un canal de comunicación bidireccional, siempre conectado. Lo usamos para actualizar en tiempo real los canales de chat. </a:t>
            </a:r>
            <a:endParaRPr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- API RESTful WP: genera la estructura de salas, descarga mensajes antiguos, gestiona stickers, registra/actualiza usuarios</a:t>
            </a:r>
            <a:endParaRPr sz="14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(General) Necesitábamos un backend, gestión de usuarios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¿Que se usa?</a:t>
            </a:r>
            <a:br>
              <a:rPr lang="es" sz="1400">
                <a:solidFill>
                  <a:srgbClr val="434343"/>
                </a:solidFill>
              </a:rPr>
            </a:br>
            <a:r>
              <a:rPr lang="es" sz="1400">
                <a:solidFill>
                  <a:srgbClr val="434343"/>
                </a:solidFill>
              </a:rPr>
              <a:t>	- Websocket  (Ratcher PHP): Tecnología que genera un canal de comunicación bidireccional, siempre conectado. Lo usamos para actualizar en tiempo real los canales de chat. </a:t>
            </a:r>
            <a:endParaRPr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- API RESTful WP: genera la estructura de salas, descarga mensajes antiguos, gestiona stickers, registra/actualiza usuarios</a:t>
            </a:r>
            <a:endParaRPr sz="14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	- (General) Necesitábamos un backend, gestión de usuarios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¿Que se usa?</a:t>
            </a:r>
            <a:br>
              <a:rPr lang="es" sz="1400">
                <a:solidFill>
                  <a:srgbClr val="434343"/>
                </a:solidFill>
              </a:rPr>
            </a:br>
            <a:r>
              <a:rPr lang="es" sz="1400">
                <a:solidFill>
                  <a:srgbClr val="434343"/>
                </a:solidFill>
              </a:rPr>
              <a:t>	- Websocket  (Ratcher PHP): Tecnología que genera un canal de comunicación bidireccional, siempre conectado. Lo usamos para actualizar en tiempo real los canales de chat. </a:t>
            </a:r>
            <a:endParaRPr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- API RESTful WP: genera la estructura de salas, descarga mensajes antiguos, gestiona stickers, registra/actualiza usuarios</a:t>
            </a:r>
            <a:endParaRPr sz="14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Shape 2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Shape 2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Necesidad de un panel de adminsitración, utilización de todo el core de WP (seguridad, funcionalidad, etc).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434343"/>
                </a:solidFill>
              </a:rPr>
              <a:t>¿Que se usa? (Tecnologías)</a:t>
            </a:r>
            <a:endParaRPr b="1" sz="1400">
              <a:solidFill>
                <a:srgbClr val="434343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WordPress, Metabox IO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Foundation, JavaScript, Sass, MapBox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API RESTful (OpenData)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Desventajas y ventajas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Utilización de todo el sistema de seguridad de WordPress, al ser una web centrada en las acciones del usuario.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Necesidad de un panel de adminsitración, utilización de todo el core de WP (seguridad, funcionalidad, etc).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¿Que se usa? (Tecnologías)</a:t>
            </a:r>
            <a:endParaRPr b="1" sz="1400">
              <a:solidFill>
                <a:srgbClr val="434343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WordPress, Metabox IO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Foundation, JavaScript, Sass, MapBox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API RESTful (OpenData)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Desventajas y ventajas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Utilización de todo el sistema de seguridad de WordPress, al ser una web centrada en las acciones del usuario.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Shape 26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Estuvimos estudiando cómo hacer la API para la aplicación mobile, nos decantamos por usar WP, ya que estamos más familiarizados con su RESTful API.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El proyecto evolucionó hacia una versión web, aprovechamos gran parte de la lógica de la aplicacion en ReactNative para aplicarla a la aplicacion ReactJS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s" sz="1400">
                <a:solidFill>
                  <a:srgbClr val="434343"/>
                </a:solidFill>
              </a:rPr>
            </a:br>
            <a:r>
              <a:rPr b="1" lang="es" sz="1400">
                <a:solidFill>
                  <a:srgbClr val="434343"/>
                </a:solidFill>
              </a:rPr>
              <a:t>¿Que se usa? (Tecnologías)</a:t>
            </a:r>
            <a:endParaRPr b="1" sz="1400">
              <a:solidFill>
                <a:srgbClr val="434343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WP meramente como backend del API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ReactJS y ReactNative en las versiones frontend, para versión web y versión APP respectivamente.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 sz="1400">
                <a:solidFill>
                  <a:srgbClr val="434343"/>
                </a:solidFill>
              </a:rPr>
              <a:t>Desventajas y ventajas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Por el esfuerzo del desarrollo del API en la versión mobile, tenemos la lógica completa para la versión Web.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Especial dedicación al tema de seguridad al tratar con información delicada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Versión Alfa (Pruebas)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Capturas:</a:t>
            </a:r>
            <a:endParaRPr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Código React, REDUX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Shape 2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Shape 2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Shape 3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Shape 3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434343"/>
                </a:solidFill>
              </a:rPr>
              <a:t>¿Por qué usar WordPress?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	- (General) Necesitábamos un backend, gestión de usuarios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434343"/>
                </a:solidFill>
              </a:rPr>
              <a:t>¿Que se usa?</a:t>
            </a:r>
            <a:br>
              <a:rPr lang="es" sz="1400">
                <a:solidFill>
                  <a:srgbClr val="434343"/>
                </a:solidFill>
              </a:rPr>
            </a:br>
            <a:r>
              <a:rPr lang="es" sz="1400">
                <a:solidFill>
                  <a:srgbClr val="434343"/>
                </a:solidFill>
              </a:rPr>
              <a:t>	- Websocket  (Ratcher PHP): Tecnología que genera un canal de comunicación bidireccional, siempre conectado. Lo usamos para actualizar en tiempo real los canales de chat. </a:t>
            </a:r>
            <a:endParaRPr sz="1400">
              <a:solidFill>
                <a:srgbClr val="434343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- API RESTful WP: genera la estructura de salas, descarga mensajes antiguos, gestiona stickers, registra/actualiza usuarios</a:t>
            </a:r>
            <a:endParaRPr sz="14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7872900" y="-75"/>
            <a:ext cx="12711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2241225" y="1310875"/>
            <a:ext cx="6509100" cy="25218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 txBox="1"/>
          <p:nvPr>
            <p:ph type="ctrTitle"/>
          </p:nvPr>
        </p:nvSpPr>
        <p:spPr>
          <a:xfrm>
            <a:off x="2710225" y="1310850"/>
            <a:ext cx="5476800" cy="25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1271100" y="-75"/>
            <a:ext cx="78729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877500" y="4356125"/>
            <a:ext cx="74793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1182200" y="4356200"/>
            <a:ext cx="71745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74" name="Shape 74"/>
          <p:cNvSpPr/>
          <p:nvPr/>
        </p:nvSpPr>
        <p:spPr>
          <a:xfrm>
            <a:off x="7963200" y="4356125"/>
            <a:ext cx="393600" cy="393600"/>
          </a:xfrm>
          <a:prstGeom prst="rect">
            <a:avLst/>
          </a:prstGeom>
          <a:solidFill>
            <a:srgbClr val="FFFFFF">
              <a:alpha val="52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1271100" y="-75"/>
            <a:ext cx="78729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Shape 78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with icon space">
  <p:cSld name="BLANK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/>
        </p:nvSpPr>
        <p:spPr>
          <a:xfrm>
            <a:off x="1271100" y="-75"/>
            <a:ext cx="78729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83" name="Shape 83"/>
          <p:cNvSpPr/>
          <p:nvPr/>
        </p:nvSpPr>
        <p:spPr>
          <a:xfrm>
            <a:off x="867750" y="393425"/>
            <a:ext cx="806700" cy="8067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ull background image">
  <p:cSld name="BLANK_1_1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7872900" y="-75"/>
            <a:ext cx="12711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ull background image 1">
  <p:cSld name="BLANK_1_1_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_2">
  <p:cSld name="TITLE_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1">
  <p:cSld name="TITLE_3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>
            <a:off x="7872900" y="-75"/>
            <a:ext cx="12711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Shape 15"/>
          <p:cNvSpPr txBox="1"/>
          <p:nvPr>
            <p:ph type="ctrTitle"/>
          </p:nvPr>
        </p:nvSpPr>
        <p:spPr>
          <a:xfrm>
            <a:off x="2710225" y="1310850"/>
            <a:ext cx="5476800" cy="25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ctrTitle"/>
          </p:nvPr>
        </p:nvSpPr>
        <p:spPr>
          <a:xfrm>
            <a:off x="2935400" y="3522600"/>
            <a:ext cx="5814900" cy="910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Shape 18"/>
          <p:cNvSpPr txBox="1"/>
          <p:nvPr>
            <p:ph idx="1" type="subTitle"/>
          </p:nvPr>
        </p:nvSpPr>
        <p:spPr>
          <a:xfrm>
            <a:off x="2935400" y="4281025"/>
            <a:ext cx="5814900" cy="451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3047925" y="-75"/>
            <a:ext cx="6096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2645075" y="393425"/>
            <a:ext cx="806700" cy="8067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3731575" y="393525"/>
            <a:ext cx="4713000" cy="4356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457200" lvl="0" marL="4572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600"/>
              <a:buChar char="▪"/>
              <a:defRPr b="1" sz="3600"/>
            </a:lvl1pPr>
            <a:lvl2pPr indent="-457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▫"/>
              <a:defRPr b="1" sz="3600"/>
            </a:lvl2pPr>
            <a:lvl3pPr indent="-457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▫"/>
              <a:defRPr b="1" sz="3600"/>
            </a:lvl3pPr>
            <a:lvl4pPr indent="-457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▫"/>
              <a:defRPr b="1" sz="3600"/>
            </a:lvl4pPr>
            <a:lvl5pPr indent="-457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○"/>
              <a:defRPr b="1" sz="3600"/>
            </a:lvl5pPr>
            <a:lvl6pPr indent="-457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■"/>
              <a:defRPr b="1" sz="3600"/>
            </a:lvl6pPr>
            <a:lvl7pPr indent="-457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 b="1" sz="3600"/>
            </a:lvl7pPr>
            <a:lvl8pPr indent="-457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○"/>
              <a:defRPr b="1" sz="3600"/>
            </a:lvl8pPr>
            <a:lvl9pPr indent="-457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■"/>
              <a:defRPr b="1" sz="3600"/>
            </a:lvl9pPr>
          </a:lstStyle>
          <a:p/>
        </p:txBody>
      </p:sp>
      <p:sp>
        <p:nvSpPr>
          <p:cNvPr id="24" name="Shape 24"/>
          <p:cNvSpPr txBox="1"/>
          <p:nvPr/>
        </p:nvSpPr>
        <p:spPr>
          <a:xfrm>
            <a:off x="2654717" y="337850"/>
            <a:ext cx="78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7200">
                <a:solidFill>
                  <a:srgbClr val="FFFFFF"/>
                </a:solidFill>
              </a:rPr>
              <a:t>“</a:t>
            </a:r>
            <a:endParaRPr b="1" sz="7200">
              <a:solidFill>
                <a:srgbClr val="FFFFFF"/>
              </a:solidFill>
            </a:endParaRPr>
          </a:p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1271100" y="-75"/>
            <a:ext cx="78729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Shape 28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877500" y="393525"/>
            <a:ext cx="7872900" cy="8067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Shape 30"/>
          <p:cNvSpPr txBox="1"/>
          <p:nvPr>
            <p:ph type="title"/>
          </p:nvPr>
        </p:nvSpPr>
        <p:spPr>
          <a:xfrm>
            <a:off x="1182200" y="393475"/>
            <a:ext cx="67395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1556331" y="1349141"/>
            <a:ext cx="7085700" cy="2938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93700" lvl="0" marL="457200" rtl="0">
              <a:spcBef>
                <a:spcPts val="600"/>
              </a:spcBef>
              <a:spcAft>
                <a:spcPts val="0"/>
              </a:spcAft>
              <a:buSzPts val="2600"/>
              <a:buChar char="▪"/>
              <a:defRPr/>
            </a:lvl1pPr>
            <a:lvl2pPr indent="-393700" lvl="1" marL="914400" rtl="0">
              <a:spcBef>
                <a:spcPts val="0"/>
              </a:spcBef>
              <a:spcAft>
                <a:spcPts val="0"/>
              </a:spcAft>
              <a:buSzPts val="2600"/>
              <a:buChar char="▫"/>
              <a:defRPr/>
            </a:lvl2pPr>
            <a:lvl3pPr indent="-393700" lvl="2" marL="1371600" rtl="0">
              <a:spcBef>
                <a:spcPts val="0"/>
              </a:spcBef>
              <a:spcAft>
                <a:spcPts val="0"/>
              </a:spcAft>
              <a:buSzPts val="2600"/>
              <a:buChar char="▫"/>
              <a:defRPr/>
            </a:lvl3pPr>
            <a:lvl4pPr indent="-393700" lvl="3" marL="1828800" rtl="0">
              <a:spcBef>
                <a:spcPts val="0"/>
              </a:spcBef>
              <a:spcAft>
                <a:spcPts val="0"/>
              </a:spcAft>
              <a:buSzPts val="2600"/>
              <a:buChar char="▫"/>
              <a:defRPr/>
            </a:lvl4pPr>
            <a:lvl5pPr indent="-393700" lvl="4" marL="22860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indent="-393700" lvl="5" marL="27432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indent="-393700" lvl="6" marL="32004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indent="-393700" lvl="7" marL="36576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indent="-393700" lvl="8" marL="41148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33" name="Shape 33"/>
          <p:cNvSpPr/>
          <p:nvPr/>
        </p:nvSpPr>
        <p:spPr>
          <a:xfrm>
            <a:off x="7943750" y="393425"/>
            <a:ext cx="806700" cy="806700"/>
          </a:xfrm>
          <a:prstGeom prst="rect">
            <a:avLst/>
          </a:prstGeom>
          <a:solidFill>
            <a:srgbClr val="FFFFFF">
              <a:alpha val="52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half slide">
  <p:cSld name="TITLE_AND_BODY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>
            <a:off x="4178396" y="393525"/>
            <a:ext cx="4572000" cy="8067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>
            <p:ph type="title"/>
          </p:nvPr>
        </p:nvSpPr>
        <p:spPr>
          <a:xfrm>
            <a:off x="4483099" y="393475"/>
            <a:ext cx="3460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865550" y="1349150"/>
            <a:ext cx="3776400" cy="2938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SzPts val="2200"/>
              <a:buChar char="▪"/>
              <a:defRPr sz="2200"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41" name="Shape 41"/>
          <p:cNvSpPr/>
          <p:nvPr/>
        </p:nvSpPr>
        <p:spPr>
          <a:xfrm>
            <a:off x="7943750" y="393425"/>
            <a:ext cx="806700" cy="806700"/>
          </a:xfrm>
          <a:prstGeom prst="rect">
            <a:avLst/>
          </a:prstGeom>
          <a:solidFill>
            <a:srgbClr val="FFFFFF">
              <a:alpha val="52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1271100" y="-75"/>
            <a:ext cx="78729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Shape 44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877500" y="393525"/>
            <a:ext cx="7872900" cy="8067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Shape 46"/>
          <p:cNvSpPr txBox="1"/>
          <p:nvPr>
            <p:ph type="title"/>
          </p:nvPr>
        </p:nvSpPr>
        <p:spPr>
          <a:xfrm>
            <a:off x="1182200" y="393475"/>
            <a:ext cx="67395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1576275" y="1367175"/>
            <a:ext cx="3482400" cy="3382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SzPts val="2200"/>
              <a:buChar char="▪"/>
              <a:defRPr sz="2200"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48" name="Shape 48"/>
          <p:cNvSpPr txBox="1"/>
          <p:nvPr>
            <p:ph idx="2" type="body"/>
          </p:nvPr>
        </p:nvSpPr>
        <p:spPr>
          <a:xfrm>
            <a:off x="5268071" y="1367175"/>
            <a:ext cx="3482400" cy="3382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SzPts val="2200"/>
              <a:buChar char="▪"/>
              <a:defRPr sz="2200"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 sz="2200"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50" name="Shape 50"/>
          <p:cNvSpPr/>
          <p:nvPr/>
        </p:nvSpPr>
        <p:spPr>
          <a:xfrm>
            <a:off x="7943750" y="393425"/>
            <a:ext cx="806700" cy="806700"/>
          </a:xfrm>
          <a:prstGeom prst="rect">
            <a:avLst/>
          </a:prstGeom>
          <a:solidFill>
            <a:srgbClr val="FFFFFF">
              <a:alpha val="52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1271100" y="-75"/>
            <a:ext cx="78729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Shape 54"/>
          <p:cNvSpPr/>
          <p:nvPr/>
        </p:nvSpPr>
        <p:spPr>
          <a:xfrm>
            <a:off x="877500" y="393525"/>
            <a:ext cx="7872900" cy="8067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type="title"/>
          </p:nvPr>
        </p:nvSpPr>
        <p:spPr>
          <a:xfrm>
            <a:off x="1182200" y="393475"/>
            <a:ext cx="67395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1560175" y="1375225"/>
            <a:ext cx="2317500" cy="3374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3996525" y="1375225"/>
            <a:ext cx="2317500" cy="3374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8" name="Shape 58"/>
          <p:cNvSpPr txBox="1"/>
          <p:nvPr>
            <p:ph idx="3" type="body"/>
          </p:nvPr>
        </p:nvSpPr>
        <p:spPr>
          <a:xfrm>
            <a:off x="6432874" y="1375225"/>
            <a:ext cx="2317500" cy="3374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60" name="Shape 60"/>
          <p:cNvSpPr/>
          <p:nvPr/>
        </p:nvSpPr>
        <p:spPr>
          <a:xfrm>
            <a:off x="7943750" y="393425"/>
            <a:ext cx="806700" cy="806700"/>
          </a:xfrm>
          <a:prstGeom prst="rect">
            <a:avLst/>
          </a:prstGeom>
          <a:solidFill>
            <a:srgbClr val="FFFFFF">
              <a:alpha val="52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1271100" y="-75"/>
            <a:ext cx="78729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8750300" y="4356125"/>
            <a:ext cx="393600" cy="3936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877500" y="393525"/>
            <a:ext cx="7872900" cy="806700"/>
          </a:xfrm>
          <a:prstGeom prst="rect">
            <a:avLst/>
          </a:prstGeom>
          <a:solidFill>
            <a:srgbClr val="FFB000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Shape 65"/>
          <p:cNvSpPr txBox="1"/>
          <p:nvPr>
            <p:ph type="title"/>
          </p:nvPr>
        </p:nvSpPr>
        <p:spPr>
          <a:xfrm>
            <a:off x="1182200" y="393475"/>
            <a:ext cx="67395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67" name="Shape 67"/>
          <p:cNvSpPr/>
          <p:nvPr/>
        </p:nvSpPr>
        <p:spPr>
          <a:xfrm>
            <a:off x="7943750" y="393425"/>
            <a:ext cx="806700" cy="806700"/>
          </a:xfrm>
          <a:prstGeom prst="rect">
            <a:avLst/>
          </a:prstGeom>
          <a:solidFill>
            <a:srgbClr val="FFFFFF">
              <a:alpha val="52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9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1182200" y="393475"/>
            <a:ext cx="67395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rlow"/>
              <a:buNone/>
              <a:defRPr b="1" sz="2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1556331" y="1349141"/>
            <a:ext cx="7085700" cy="29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93700" lvl="0" marL="457200" rtl="0">
              <a:spcBef>
                <a:spcPts val="60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▪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93700" lvl="1" marL="914400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▫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93700" lvl="2" marL="1371600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▫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93700" lvl="3" marL="1828800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▫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93700" lvl="4" marL="2286000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○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93700" lvl="5" marL="2743200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■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93700" lvl="6" marL="3200400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●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93700" lvl="7" marL="3657600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○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93700" lvl="8" marL="4114800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600"/>
              <a:buFont typeface="Barlow"/>
              <a:buChar char="■"/>
              <a:defRPr sz="26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750400" y="4356225"/>
            <a:ext cx="393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 algn="ctr">
              <a:buNone/>
              <a:defRPr b="1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Relationship Id="rId4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Relationship Id="rId4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Relationship Id="rId4" Type="http://schemas.openxmlformats.org/officeDocument/2006/relationships/image" Target="../media/image59.png"/><Relationship Id="rId5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jpg"/><Relationship Id="rId4" Type="http://schemas.openxmlformats.org/officeDocument/2006/relationships/image" Target="../media/image18.png"/><Relationship Id="rId5" Type="http://schemas.openxmlformats.org/officeDocument/2006/relationships/image" Target="../media/image17.png"/><Relationship Id="rId6" Type="http://schemas.openxmlformats.org/officeDocument/2006/relationships/image" Target="../media/image15.png"/><Relationship Id="rId7" Type="http://schemas.openxmlformats.org/officeDocument/2006/relationships/image" Target="../media/image22.png"/><Relationship Id="rId8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jpg"/><Relationship Id="rId4" Type="http://schemas.openxmlformats.org/officeDocument/2006/relationships/image" Target="../media/image20.png"/><Relationship Id="rId5" Type="http://schemas.openxmlformats.org/officeDocument/2006/relationships/image" Target="../media/image24.png"/><Relationship Id="rId6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jpg"/><Relationship Id="rId4" Type="http://schemas.openxmlformats.org/officeDocument/2006/relationships/image" Target="../media/image23.png"/><Relationship Id="rId5" Type="http://schemas.openxmlformats.org/officeDocument/2006/relationships/image" Target="../media/image25.png"/><Relationship Id="rId6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3.jpg"/><Relationship Id="rId4" Type="http://schemas.openxmlformats.org/officeDocument/2006/relationships/image" Target="../media/image26.png"/><Relationship Id="rId5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3.jpg"/><Relationship Id="rId4" Type="http://schemas.openxmlformats.org/officeDocument/2006/relationships/image" Target="../media/image5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3.jp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3.png"/></Relationships>
</file>

<file path=ppt/slides/_rels/slide25.xml.rels><?xml version="1.0" encoding="UTF-8" standalone="yes"?><Relationships xmlns="http://schemas.openxmlformats.org/package/2006/relationships"><Relationship Id="rId10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3.jp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6.png"/><Relationship Id="rId8" Type="http://schemas.openxmlformats.org/officeDocument/2006/relationships/image" Target="../media/image4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5.jp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3.jpg"/><Relationship Id="rId4" Type="http://schemas.openxmlformats.org/officeDocument/2006/relationships/image" Target="../media/image43.png"/><Relationship Id="rId9" Type="http://schemas.openxmlformats.org/officeDocument/2006/relationships/image" Target="../media/image49.png"/><Relationship Id="rId5" Type="http://schemas.openxmlformats.org/officeDocument/2006/relationships/image" Target="../media/image45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Relationship Id="rId4" Type="http://schemas.openxmlformats.org/officeDocument/2006/relationships/image" Target="../media/image5.png"/><Relationship Id="rId5" Type="http://schemas.openxmlformats.org/officeDocument/2006/relationships/image" Target="../media/image58.png"/><Relationship Id="rId6" Type="http://schemas.openxmlformats.org/officeDocument/2006/relationships/image" Target="../media/image2.png"/><Relationship Id="rId7" Type="http://schemas.openxmlformats.org/officeDocument/2006/relationships/image" Target="../media/image57.png"/><Relationship Id="rId8" Type="http://schemas.openxmlformats.org/officeDocument/2006/relationships/image" Target="../media/image5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ctrTitle"/>
          </p:nvPr>
        </p:nvSpPr>
        <p:spPr>
          <a:xfrm>
            <a:off x="2362875" y="1803150"/>
            <a:ext cx="6011700" cy="15372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/>
              <a:t>Proyectos RAROS</a:t>
            </a:r>
            <a:endParaRPr sz="5000"/>
          </a:p>
          <a:p>
            <a:pPr indent="0" lvl="0" mar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/>
              <a:t>con WordPress</a:t>
            </a:r>
            <a:endParaRPr sz="5000"/>
          </a:p>
        </p:txBody>
      </p:sp>
      <p:sp>
        <p:nvSpPr>
          <p:cNvPr id="98" name="Shape 98"/>
          <p:cNvSpPr txBox="1"/>
          <p:nvPr>
            <p:ph idx="1" type="subTitle"/>
          </p:nvPr>
        </p:nvSpPr>
        <p:spPr>
          <a:xfrm>
            <a:off x="3805550" y="3175325"/>
            <a:ext cx="4706100" cy="701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¿CMS? ¿Framework de desarrollo? ¿Pizza con piña?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9" name="Shape 99"/>
          <p:cNvSpPr txBox="1"/>
          <p:nvPr/>
        </p:nvSpPr>
        <p:spPr>
          <a:xfrm>
            <a:off x="7780600" y="75025"/>
            <a:ext cx="1240200" cy="32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/>
        </p:nvSpPr>
        <p:spPr>
          <a:xfrm>
            <a:off x="2571750" y="1292950"/>
            <a:ext cx="5553300" cy="2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1" name="Shape 171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72" name="Shape 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5676" y="1499475"/>
            <a:ext cx="6004574" cy="42930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3" name="Shape 173"/>
          <p:cNvSpPr txBox="1"/>
          <p:nvPr/>
        </p:nvSpPr>
        <p:spPr>
          <a:xfrm>
            <a:off x="2144025" y="443975"/>
            <a:ext cx="3919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400">
                <a:latin typeface="Barlow"/>
                <a:ea typeface="Barlow"/>
                <a:cs typeface="Barlow"/>
                <a:sym typeface="Barlow"/>
              </a:rPr>
              <a:t>WordPress como </a:t>
            </a: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back-end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74" name="Shape 1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250" y="1075550"/>
            <a:ext cx="5368299" cy="2648875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30000"/>
              </a:srgbClr>
            </a:outerShdw>
          </a:effectLst>
        </p:spPr>
      </p:pic>
      <p:pic>
        <p:nvPicPr>
          <p:cNvPr id="175" name="Shape 1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80200" y="2451359"/>
            <a:ext cx="4331701" cy="2389275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/>
        </p:nvSpPr>
        <p:spPr>
          <a:xfrm>
            <a:off x="2571750" y="1292950"/>
            <a:ext cx="5553300" cy="2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82" name="Shape 182"/>
          <p:cNvSpPr txBox="1"/>
          <p:nvPr/>
        </p:nvSpPr>
        <p:spPr>
          <a:xfrm>
            <a:off x="2144025" y="443975"/>
            <a:ext cx="49377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Barlow"/>
                <a:ea typeface="Barlow"/>
                <a:cs typeface="Barlow"/>
                <a:sym typeface="Barlow"/>
              </a:rPr>
              <a:t>MVC: </a:t>
            </a: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Modelo </a:t>
            </a:r>
            <a:r>
              <a:rPr lang="es" sz="2400">
                <a:latin typeface="Barlow"/>
                <a:ea typeface="Barlow"/>
                <a:cs typeface="Barlow"/>
                <a:sym typeface="Barlow"/>
              </a:rPr>
              <a:t>Vista Controlador</a:t>
            </a:r>
            <a:endParaRPr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83" name="Shape 1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8850" y="1419325"/>
            <a:ext cx="3069254" cy="409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Shape 1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51703" y="559825"/>
            <a:ext cx="3620699" cy="5947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/>
        </p:nvSpPr>
        <p:spPr>
          <a:xfrm>
            <a:off x="2571750" y="1292950"/>
            <a:ext cx="5553300" cy="2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0" name="Shape 190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2144025" y="443975"/>
            <a:ext cx="49377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Barlow"/>
                <a:ea typeface="Barlow"/>
                <a:cs typeface="Barlow"/>
                <a:sym typeface="Barlow"/>
              </a:rPr>
              <a:t>MVC: Modelo Vista </a:t>
            </a: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Controlador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92" name="Shape 1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5000" y="1396975"/>
            <a:ext cx="2213846" cy="363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Shape 1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34507" y="736450"/>
            <a:ext cx="5184518" cy="691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/>
        </p:nvSpPr>
        <p:spPr>
          <a:xfrm>
            <a:off x="2571750" y="1292950"/>
            <a:ext cx="5553300" cy="2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9" name="Shape 199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00" name="Shape 200"/>
          <p:cNvSpPr txBox="1"/>
          <p:nvPr/>
        </p:nvSpPr>
        <p:spPr>
          <a:xfrm>
            <a:off x="2144025" y="443975"/>
            <a:ext cx="5067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MVC: Modelo </a:t>
            </a:r>
            <a:r>
              <a:rPr b="1" lang="es"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Vista </a:t>
            </a:r>
            <a:r>
              <a:rPr lang="es"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Controlador</a:t>
            </a:r>
            <a:endParaRPr sz="24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01" name="Shape 2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6175" y="996225"/>
            <a:ext cx="6726205" cy="65023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07" name="Shape 207"/>
          <p:cNvSpPr txBox="1"/>
          <p:nvPr/>
        </p:nvSpPr>
        <p:spPr>
          <a:xfrm>
            <a:off x="2144025" y="443975"/>
            <a:ext cx="45264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400">
                <a:latin typeface="Barlow"/>
                <a:ea typeface="Barlow"/>
                <a:cs typeface="Barlow"/>
                <a:sym typeface="Barlow"/>
              </a:rPr>
              <a:t>Comunicación en tiempo real sin latencia: </a:t>
            </a:r>
            <a:r>
              <a:rPr b="1" i="1" lang="es" sz="2400">
                <a:latin typeface="Barlow"/>
                <a:ea typeface="Barlow"/>
                <a:cs typeface="Barlow"/>
                <a:sym typeface="Barlow"/>
              </a:rPr>
              <a:t>Websockets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08" name="Shape 2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1225" y="908350"/>
            <a:ext cx="4158950" cy="415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Shape 2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325" y="1675725"/>
            <a:ext cx="3335499" cy="2000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10000"/>
              </a:srgbClr>
            </a:outerShdw>
          </a:effectLst>
        </p:spPr>
      </p:pic>
      <p:sp>
        <p:nvSpPr>
          <p:cNvPr id="210" name="Shape 210"/>
          <p:cNvSpPr txBox="1"/>
          <p:nvPr/>
        </p:nvSpPr>
        <p:spPr>
          <a:xfrm>
            <a:off x="2770975" y="3676450"/>
            <a:ext cx="13338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900">
                <a:solidFill>
                  <a:srgbClr val="666666"/>
                </a:solidFill>
                <a:latin typeface="Barlow"/>
                <a:ea typeface="Barlow"/>
                <a:cs typeface="Barlow"/>
                <a:sym typeface="Barlow"/>
              </a:rPr>
              <a:t>http://socketo.me</a:t>
            </a:r>
            <a:endParaRPr b="1" sz="900">
              <a:solidFill>
                <a:srgbClr val="666666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type="ctrTitle"/>
          </p:nvPr>
        </p:nvSpPr>
        <p:spPr>
          <a:xfrm>
            <a:off x="424350" y="265650"/>
            <a:ext cx="8286900" cy="74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Plataforma de Participación Ciudadana</a:t>
            </a:r>
            <a:endParaRPr/>
          </a:p>
        </p:txBody>
      </p:sp>
      <p:sp>
        <p:nvSpPr>
          <p:cNvPr id="216" name="Shape 216"/>
          <p:cNvSpPr txBox="1"/>
          <p:nvPr>
            <p:ph idx="1" type="subTitle"/>
          </p:nvPr>
        </p:nvSpPr>
        <p:spPr>
          <a:xfrm>
            <a:off x="3818625" y="930150"/>
            <a:ext cx="5814900" cy="4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Usamos</a:t>
            </a:r>
            <a:r>
              <a:rPr lang="es">
                <a:solidFill>
                  <a:schemeClr val="lt1"/>
                </a:solidFill>
              </a:rPr>
              <a:t> </a:t>
            </a:r>
            <a:r>
              <a:rPr b="1" i="1" lang="es">
                <a:solidFill>
                  <a:schemeClr val="lt1"/>
                </a:solidFill>
              </a:rPr>
              <a:t>WordPress </a:t>
            </a:r>
            <a:r>
              <a:rPr lang="es">
                <a:solidFill>
                  <a:schemeClr val="lt1"/>
                </a:solidFill>
              </a:rPr>
              <a:t>en este proyecto para: todo.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7" name="Shape 217"/>
          <p:cNvSpPr txBox="1"/>
          <p:nvPr/>
        </p:nvSpPr>
        <p:spPr>
          <a:xfrm>
            <a:off x="7780600" y="75025"/>
            <a:ext cx="1240200" cy="32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Shape 2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8400" y="545783"/>
            <a:ext cx="9144000" cy="4640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Shape 2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15025" y="179375"/>
            <a:ext cx="4954226" cy="2552175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19050">
              <a:srgbClr val="000000">
                <a:alpha val="30000"/>
              </a:srgbClr>
            </a:outerShdw>
          </a:effectLst>
        </p:spPr>
      </p:pic>
      <p:pic>
        <p:nvPicPr>
          <p:cNvPr id="224" name="Shape 2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80234" y="-571579"/>
            <a:ext cx="3189375" cy="4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26" name="Shape 2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750" y="2925201"/>
            <a:ext cx="5105226" cy="2716975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000000">
                <a:alpha val="20000"/>
              </a:srgbClr>
            </a:outerShdw>
          </a:effectLst>
        </p:spPr>
      </p:pic>
      <p:pic>
        <p:nvPicPr>
          <p:cNvPr id="227" name="Shape 2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11975" y="1833400"/>
            <a:ext cx="5243049" cy="1661900"/>
          </a:xfrm>
          <a:prstGeom prst="rect">
            <a:avLst/>
          </a:prstGeom>
          <a:noFill/>
          <a:ln>
            <a:noFill/>
          </a:ln>
          <a:effectLst>
            <a:outerShdw blurRad="200025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/>
        </p:nvSpPr>
        <p:spPr>
          <a:xfrm>
            <a:off x="2219825" y="1591775"/>
            <a:ext cx="6605100" cy="3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Barlow"/>
                <a:ea typeface="Barlow"/>
                <a:cs typeface="Barlow"/>
                <a:sym typeface="Barlow"/>
              </a:rPr>
              <a:t>Alta </a:t>
            </a: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interacción 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de usuarios en front end.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Prototipado iterativo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: el cliente necesita diferentes funcionalidades muy rápido, descartando algunas por el camino, refinando otras después.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Barlow"/>
                <a:ea typeface="Barlow"/>
                <a:cs typeface="Barlow"/>
                <a:sym typeface="Barlow"/>
              </a:rPr>
              <a:t>Registro de acciones, mensajería, </a:t>
            </a: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Open Data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,...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3" name="Shape 233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4" name="Shape 234"/>
          <p:cNvSpPr txBox="1"/>
          <p:nvPr/>
        </p:nvSpPr>
        <p:spPr>
          <a:xfrm>
            <a:off x="2067825" y="443975"/>
            <a:ext cx="3919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Aspectos claves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Shape 2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3256" y="1082725"/>
            <a:ext cx="235143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Shape 2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91438" y="1218075"/>
            <a:ext cx="3915374" cy="447862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Shape 241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2" name="Shape 242"/>
          <p:cNvSpPr txBox="1"/>
          <p:nvPr/>
        </p:nvSpPr>
        <p:spPr>
          <a:xfrm>
            <a:off x="2013250" y="288075"/>
            <a:ext cx="3000000" cy="8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Metabox.io</a:t>
            </a:r>
            <a:endParaRPr b="1" sz="24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43" name="Shape 2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04675" y="183925"/>
            <a:ext cx="4310026" cy="531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Shape 2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675" y="2313975"/>
            <a:ext cx="3410001" cy="3188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Shape 249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50" name="Shape 250"/>
          <p:cNvSpPr txBox="1"/>
          <p:nvPr/>
        </p:nvSpPr>
        <p:spPr>
          <a:xfrm>
            <a:off x="2144025" y="443975"/>
            <a:ext cx="3919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El usuario no ve el backend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51" name="Shape 2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60350" y="1144163"/>
            <a:ext cx="5473351" cy="300277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10000"/>
              </a:srgbClr>
            </a:outerShdw>
          </a:effectLst>
        </p:spPr>
      </p:pic>
      <p:pic>
        <p:nvPicPr>
          <p:cNvPr id="252" name="Shape 2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9300" y="2788275"/>
            <a:ext cx="3768600" cy="2120826"/>
          </a:xfrm>
          <a:prstGeom prst="rect">
            <a:avLst/>
          </a:prstGeom>
          <a:noFill/>
          <a:ln>
            <a:noFill/>
          </a:ln>
          <a:effectLst>
            <a:outerShdw blurRad="171450" rotWithShape="0" algn="bl" dir="5400000" dist="28575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1182200" y="393475"/>
            <a:ext cx="67395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/ </a:t>
            </a:r>
            <a:r>
              <a:rPr lang="es"/>
              <a:t>* </a:t>
            </a:r>
            <a:r>
              <a:rPr lang="es"/>
              <a:t>DRAE: raro, ra /</a:t>
            </a:r>
            <a:endParaRPr/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1556331" y="1349141"/>
            <a:ext cx="7085700" cy="29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lang="es" sz="1100">
                <a:solidFill>
                  <a:srgbClr val="0123CE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raro, ra</a:t>
            </a:r>
            <a:endParaRPr b="1" sz="1100">
              <a:solidFill>
                <a:srgbClr val="0123CE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300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rPr>
              <a:t>Del lat. </a:t>
            </a:r>
            <a:r>
              <a:rPr i="1" lang="es" sz="1300">
                <a:solidFill>
                  <a:srgbClr val="008000"/>
                </a:solidFill>
                <a:latin typeface="Verdana"/>
                <a:ea typeface="Verdana"/>
                <a:cs typeface="Verdana"/>
                <a:sym typeface="Verdana"/>
              </a:rPr>
              <a:t>rarus.</a:t>
            </a:r>
            <a:endParaRPr i="1" sz="1300">
              <a:solidFill>
                <a:srgbClr val="008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1. </a:t>
            </a:r>
            <a:r>
              <a:rPr lang="es" sz="13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adj.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Que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comporta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de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un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modo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inhabitual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2. </a:t>
            </a:r>
            <a:r>
              <a:rPr lang="es" sz="1300">
                <a:solidFill>
                  <a:srgbClr val="A6A6A6"/>
                </a:solidFill>
                <a:latin typeface="Verdana"/>
                <a:ea typeface="Verdana"/>
                <a:cs typeface="Verdana"/>
                <a:sym typeface="Verdana"/>
              </a:rPr>
              <a:t>adj.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Extraordinario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poco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común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o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frecuente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3. </a:t>
            </a:r>
            <a:r>
              <a:rPr lang="es" sz="1300">
                <a:solidFill>
                  <a:srgbClr val="A6A6A6"/>
                </a:solidFill>
                <a:latin typeface="Verdana"/>
                <a:ea typeface="Verdana"/>
                <a:cs typeface="Verdana"/>
                <a:sym typeface="Verdana"/>
              </a:rPr>
              <a:t>adj.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Escaso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en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su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clase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o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especie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4. </a:t>
            </a:r>
            <a:r>
              <a:rPr lang="es" sz="1300">
                <a:solidFill>
                  <a:srgbClr val="A6A6A6"/>
                </a:solidFill>
                <a:latin typeface="Verdana"/>
                <a:ea typeface="Verdana"/>
                <a:cs typeface="Verdana"/>
                <a:sym typeface="Verdana"/>
              </a:rPr>
              <a:t>adj.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Insigne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sobresaliente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o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excelente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en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su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" sz="13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línea</a:t>
            </a:r>
            <a:r>
              <a:rPr lang="e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rPr lang="es"/>
              <a:t>…</a:t>
            </a:r>
            <a:endParaRPr/>
          </a:p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rPr i="1" lang="es"/>
              <a:t>(veremos en qué queda esto)</a:t>
            </a:r>
            <a:endParaRPr i="1"/>
          </a:p>
        </p:txBody>
      </p:sp>
      <p:sp>
        <p:nvSpPr>
          <p:cNvPr id="106" name="Shape 106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>
            <p:ph type="ctrTitle"/>
          </p:nvPr>
        </p:nvSpPr>
        <p:spPr>
          <a:xfrm>
            <a:off x="2783000" y="3370200"/>
            <a:ext cx="5814900" cy="91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Clon de Drive + Keep</a:t>
            </a:r>
            <a:endParaRPr/>
          </a:p>
        </p:txBody>
      </p:sp>
      <p:sp>
        <p:nvSpPr>
          <p:cNvPr id="258" name="Shape 258"/>
          <p:cNvSpPr txBox="1"/>
          <p:nvPr>
            <p:ph idx="1" type="subTitle"/>
          </p:nvPr>
        </p:nvSpPr>
        <p:spPr>
          <a:xfrm>
            <a:off x="2783000" y="4128625"/>
            <a:ext cx="5814900" cy="4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Usamos </a:t>
            </a:r>
            <a:r>
              <a:rPr b="1" i="1" lang="es">
                <a:solidFill>
                  <a:srgbClr val="FFFFFF"/>
                </a:solidFill>
              </a:rPr>
              <a:t>WordPress </a:t>
            </a:r>
            <a:r>
              <a:rPr lang="es">
                <a:solidFill>
                  <a:srgbClr val="FFFFFF"/>
                </a:solidFill>
              </a:rPr>
              <a:t>para:</a:t>
            </a:r>
            <a:r>
              <a:rPr lang="es">
                <a:solidFill>
                  <a:srgbClr val="FFFFFF"/>
                </a:solidFill>
              </a:rPr>
              <a:t> Backend (repositorio centralizado), y webapp (no-theme con React.js)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Shape 2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5325" y="577625"/>
            <a:ext cx="2999850" cy="276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Shape 2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50550" y="391125"/>
            <a:ext cx="2227150" cy="436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Shape 265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/>
          <p:nvPr/>
        </p:nvSpPr>
        <p:spPr>
          <a:xfrm>
            <a:off x="2040500" y="1183250"/>
            <a:ext cx="6749400" cy="1146900"/>
          </a:xfrm>
          <a:prstGeom prst="rect">
            <a:avLst/>
          </a:prstGeom>
          <a:solidFill>
            <a:srgbClr val="FFB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Shape 271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72" name="Shape 272"/>
          <p:cNvSpPr txBox="1"/>
          <p:nvPr/>
        </p:nvSpPr>
        <p:spPr>
          <a:xfrm>
            <a:off x="2240625" y="1202075"/>
            <a:ext cx="6605100" cy="3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Frontend </a:t>
            </a:r>
            <a:r>
              <a:rPr lang="e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de la web en </a:t>
            </a:r>
            <a:r>
              <a:rPr b="1" lang="e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JavaScript </a:t>
            </a:r>
            <a:r>
              <a:rPr lang="e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(React.JS), servido como un theme de WordPress atacando al </a:t>
            </a:r>
            <a:r>
              <a:rPr b="1" lang="e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API REST</a:t>
            </a:r>
            <a:r>
              <a:rPr lang="es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. El futuro ya está aquí: clientes ligeros.</a:t>
            </a:r>
            <a:endParaRPr sz="20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Otro frontend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 en una App móvil nativa, desarrollada con Rect Native.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Barlow"/>
                <a:ea typeface="Barlow"/>
                <a:cs typeface="Barlow"/>
                <a:sym typeface="Barlow"/>
              </a:rPr>
              <a:t>Reutilización de código del </a:t>
            </a: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Controlador 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en ambos frontend. 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Backend común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 con la mayor parte de la lógica de negocio desarrollado como un plugin para WordPress.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73" name="Shape 273"/>
          <p:cNvSpPr txBox="1"/>
          <p:nvPr/>
        </p:nvSpPr>
        <p:spPr>
          <a:xfrm>
            <a:off x="2144025" y="443975"/>
            <a:ext cx="3919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¡Cosas RARAS!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74" name="Shape 274"/>
          <p:cNvSpPr txBox="1"/>
          <p:nvPr/>
        </p:nvSpPr>
        <p:spPr>
          <a:xfrm>
            <a:off x="6892225" y="385175"/>
            <a:ext cx="21351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1300">
                <a:latin typeface="Barlow"/>
                <a:ea typeface="Barlow"/>
                <a:cs typeface="Barlow"/>
                <a:sym typeface="Barlow"/>
              </a:rPr>
              <a:t>y hace 3 años hicimos CINDA.science, más raro </a:t>
            </a:r>
            <a:r>
              <a:rPr lang="es" sz="1300">
                <a:latin typeface="Barlow"/>
                <a:ea typeface="Barlow"/>
                <a:cs typeface="Barlow"/>
                <a:sym typeface="Barlow"/>
              </a:rPr>
              <a:t>todavía</a:t>
            </a:r>
            <a:endParaRPr sz="1300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/>
          <p:nvPr/>
        </p:nvSpPr>
        <p:spPr>
          <a:xfrm>
            <a:off x="2571750" y="1292950"/>
            <a:ext cx="5553300" cy="2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</a:endParaRPr>
          </a:p>
        </p:txBody>
      </p:sp>
      <p:sp>
        <p:nvSpPr>
          <p:cNvPr id="280" name="Shape 280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81" name="Shape 2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6553" y="1066200"/>
            <a:ext cx="5330325" cy="38952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82" name="Shape 282"/>
          <p:cNvSpPr txBox="1"/>
          <p:nvPr/>
        </p:nvSpPr>
        <p:spPr>
          <a:xfrm>
            <a:off x="1974975" y="393575"/>
            <a:ext cx="65739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Desarrollando un theme </a:t>
            </a:r>
            <a:r>
              <a:rPr b="1" lang="es"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WordPress </a:t>
            </a:r>
            <a:r>
              <a:rPr lang="es"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con </a:t>
            </a:r>
            <a:r>
              <a:rPr b="1" lang="es"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JS</a:t>
            </a:r>
            <a:endParaRPr b="1" sz="24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Shape 2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9088" y="1111850"/>
            <a:ext cx="5526072" cy="5142917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Shape 288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1974975" y="393575"/>
            <a:ext cx="6138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Barlow"/>
                <a:ea typeface="Barlow"/>
                <a:cs typeface="Barlow"/>
                <a:sym typeface="Barlow"/>
              </a:rPr>
              <a:t>Desarrollando un theme </a:t>
            </a: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WordPress </a:t>
            </a:r>
            <a:r>
              <a:rPr lang="es" sz="2400">
                <a:latin typeface="Barlow"/>
                <a:ea typeface="Barlow"/>
                <a:cs typeface="Barlow"/>
                <a:sym typeface="Barlow"/>
              </a:rPr>
              <a:t>con </a:t>
            </a: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JS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90" name="Shape 2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1775" y="671265"/>
            <a:ext cx="5472951" cy="5922758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Shape 291"/>
          <p:cNvSpPr txBox="1"/>
          <p:nvPr/>
        </p:nvSpPr>
        <p:spPr>
          <a:xfrm>
            <a:off x="2161225" y="1218850"/>
            <a:ext cx="5625900" cy="3235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rgbClr val="FFFFFF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ACENDO LA</a:t>
            </a:r>
            <a:endParaRPr sz="6000">
              <a:solidFill>
                <a:srgbClr val="FFFFFF"/>
              </a:solidFill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rgbClr val="FFFFFF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CENCIA</a:t>
            </a:r>
            <a:endParaRPr sz="6000">
              <a:solidFill>
                <a:srgbClr val="FFFFFF"/>
              </a:solidFill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rgbClr val="FFFFFF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CON GÜORPRA.</a:t>
            </a:r>
            <a:endParaRPr sz="6000">
              <a:solidFill>
                <a:srgbClr val="FFFFFF"/>
              </a:solidFill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rgbClr val="FFFFFF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BUM!</a:t>
            </a:r>
            <a:endParaRPr sz="6000">
              <a:solidFill>
                <a:srgbClr val="FFFFFF"/>
              </a:solidFill>
              <a:latin typeface="Barlow ExtraBold"/>
              <a:ea typeface="Barlow ExtraBold"/>
              <a:cs typeface="Barlow ExtraBold"/>
              <a:sym typeface="Barlow ExtraBold"/>
            </a:endParaRPr>
          </a:p>
        </p:txBody>
      </p:sp>
      <p:pic>
        <p:nvPicPr>
          <p:cNvPr id="292" name="Shape 2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17974" y="3991799"/>
            <a:ext cx="1240200" cy="12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98" name="Shape 298"/>
          <p:cNvSpPr txBox="1"/>
          <p:nvPr/>
        </p:nvSpPr>
        <p:spPr>
          <a:xfrm>
            <a:off x="1974975" y="393575"/>
            <a:ext cx="6138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Barlow"/>
                <a:ea typeface="Barlow"/>
                <a:cs typeface="Barlow"/>
                <a:sym typeface="Barlow"/>
              </a:rPr>
              <a:t>El </a:t>
            </a: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futuro</a:t>
            </a:r>
            <a:r>
              <a:rPr lang="es" sz="2400">
                <a:latin typeface="Barlow"/>
                <a:ea typeface="Barlow"/>
                <a:cs typeface="Barlow"/>
                <a:sym typeface="Barlow"/>
              </a:rPr>
              <a:t>.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99" name="Shape 2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2350" y="4176900"/>
            <a:ext cx="3327975" cy="50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Shape 3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78467" y="776025"/>
            <a:ext cx="2262633" cy="7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Shape 30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1200" y="1586250"/>
            <a:ext cx="2397225" cy="146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Shape 30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91663" y="2464899"/>
            <a:ext cx="2471175" cy="150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Shape 30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56325" y="2313612"/>
            <a:ext cx="1240200" cy="124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Shape 30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19575" y="3553800"/>
            <a:ext cx="1045475" cy="104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Shape 30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98175" y="443425"/>
            <a:ext cx="2667000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/>
          <p:nvPr/>
        </p:nvSpPr>
        <p:spPr>
          <a:xfrm>
            <a:off x="7571650" y="-29425"/>
            <a:ext cx="1612200" cy="5231100"/>
          </a:xfrm>
          <a:prstGeom prst="rect">
            <a:avLst/>
          </a:prstGeom>
          <a:solidFill>
            <a:srgbClr val="FFFFFF">
              <a:alpha val="49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Shape 311"/>
          <p:cNvSpPr txBox="1"/>
          <p:nvPr/>
        </p:nvSpPr>
        <p:spPr>
          <a:xfrm>
            <a:off x="-824702" y="544800"/>
            <a:ext cx="9144000" cy="1582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7200">
                <a:solidFill>
                  <a:srgbClr val="FFFFFF"/>
                </a:solidFill>
                <a:latin typeface="Barlow Black"/>
                <a:ea typeface="Barlow Black"/>
                <a:cs typeface="Barlow Black"/>
                <a:sym typeface="Barlow Black"/>
              </a:rPr>
              <a:t>GRACIAS</a:t>
            </a:r>
            <a:endParaRPr sz="7200">
              <a:solidFill>
                <a:srgbClr val="FFFFFF"/>
              </a:solidFill>
              <a:latin typeface="Barlow Black"/>
              <a:ea typeface="Barlow Black"/>
              <a:cs typeface="Barlow Black"/>
              <a:sym typeface="Barlow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FF"/>
                </a:solidFill>
                <a:latin typeface="Barlow Black"/>
                <a:ea typeface="Barlow Black"/>
                <a:cs typeface="Barlow Black"/>
                <a:sym typeface="Barlow Black"/>
              </a:rPr>
              <a:t>(y debate)</a:t>
            </a:r>
            <a:endParaRPr sz="3000">
              <a:solidFill>
                <a:srgbClr val="FFFFFF"/>
              </a:solidFill>
              <a:latin typeface="Barlow Black"/>
              <a:ea typeface="Barlow Black"/>
              <a:cs typeface="Barlow Black"/>
              <a:sym typeface="Barlow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pic>
        <p:nvPicPr>
          <p:cNvPr id="312" name="Shape 3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62875" y="3991791"/>
            <a:ext cx="483776" cy="71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Shape 3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67824" y="127402"/>
            <a:ext cx="1219875" cy="91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Shape 3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93375" y="1543825"/>
            <a:ext cx="968750" cy="91962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Shape 315"/>
          <p:cNvSpPr txBox="1"/>
          <p:nvPr/>
        </p:nvSpPr>
        <p:spPr>
          <a:xfrm>
            <a:off x="7946381" y="1024368"/>
            <a:ext cx="1015200" cy="32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@flewps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16" name="Shape 316"/>
          <p:cNvSpPr txBox="1"/>
          <p:nvPr/>
        </p:nvSpPr>
        <p:spPr>
          <a:xfrm>
            <a:off x="7870153" y="2440793"/>
            <a:ext cx="1015200" cy="32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@arkangel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17" name="Shape 317"/>
          <p:cNvSpPr txBox="1"/>
          <p:nvPr/>
        </p:nvSpPr>
        <p:spPr>
          <a:xfrm>
            <a:off x="7976393" y="4683343"/>
            <a:ext cx="1015200" cy="32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@si2info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18" name="Shape 318"/>
          <p:cNvSpPr txBox="1"/>
          <p:nvPr/>
        </p:nvSpPr>
        <p:spPr>
          <a:xfrm>
            <a:off x="-672300" y="0"/>
            <a:ext cx="91440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rgbClr val="FFFFFF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A VECES, </a:t>
            </a:r>
            <a:r>
              <a:rPr lang="es" sz="2000">
                <a:solidFill>
                  <a:srgbClr val="FFFFFF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TAMBIÉN HACEMOS COSAS NORMALES</a:t>
            </a:r>
            <a:endParaRPr sz="2000">
              <a:solidFill>
                <a:srgbClr val="FFFFFF"/>
              </a:solidFill>
              <a:latin typeface="Barlow ExtraBold"/>
              <a:ea typeface="Barlow ExtraBold"/>
              <a:cs typeface="Barlow ExtraBold"/>
              <a:sym typeface="Barlow ExtraBold"/>
            </a:endParaRPr>
          </a:p>
        </p:txBody>
      </p:sp>
      <p:sp>
        <p:nvSpPr>
          <p:cNvPr id="319" name="Shape 319"/>
          <p:cNvSpPr txBox="1"/>
          <p:nvPr/>
        </p:nvSpPr>
        <p:spPr>
          <a:xfrm>
            <a:off x="7757650" y="293075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Shape 3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2626" y="3357075"/>
            <a:ext cx="2615601" cy="1728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Shape 325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26" name="Shape 326"/>
          <p:cNvSpPr txBox="1"/>
          <p:nvPr/>
        </p:nvSpPr>
        <p:spPr>
          <a:xfrm>
            <a:off x="1974975" y="393575"/>
            <a:ext cx="71163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Barlow"/>
                <a:ea typeface="Barlow"/>
                <a:cs typeface="Barlow"/>
                <a:sym typeface="Barlow"/>
              </a:rPr>
              <a:t>Teníamos más proyectos </a:t>
            </a: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RAROS</a:t>
            </a:r>
            <a:r>
              <a:rPr lang="es" sz="2400">
                <a:latin typeface="Barlow"/>
                <a:ea typeface="Barlow"/>
                <a:cs typeface="Barlow"/>
                <a:sym typeface="Barlow"/>
              </a:rPr>
              <a:t> de los que hablar</a:t>
            </a:r>
            <a:endParaRPr sz="24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27" name="Shape 3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7525" y="1089576"/>
            <a:ext cx="4308698" cy="15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Shape 3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47525" y="2757529"/>
            <a:ext cx="2371239" cy="1862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Shape 3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100" y="4620375"/>
            <a:ext cx="1082475" cy="38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Shape 3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92935" y="1429176"/>
            <a:ext cx="1526825" cy="6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Shape 3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94994" y="2757519"/>
            <a:ext cx="2550201" cy="164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/>
        </p:nvSpPr>
        <p:spPr>
          <a:xfrm>
            <a:off x="2225550" y="339125"/>
            <a:ext cx="6344700" cy="26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Barlow"/>
                <a:ea typeface="Barlow"/>
                <a:cs typeface="Barlow"/>
                <a:sym typeface="Barlow"/>
              </a:rPr>
              <a:t>Ahora sí… </a:t>
            </a:r>
            <a:r>
              <a:rPr lang="es">
                <a:latin typeface="Barlow"/>
                <a:ea typeface="Barlow"/>
                <a:cs typeface="Barlow"/>
                <a:sym typeface="Barlow"/>
              </a:rPr>
              <a:t>¡Hola!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Barlow"/>
                <a:ea typeface="Barlow"/>
                <a:cs typeface="Barlow"/>
                <a:sym typeface="Barlow"/>
              </a:rPr>
              <a:t>Somos </a:t>
            </a:r>
            <a:r>
              <a:rPr b="1" lang="es">
                <a:latin typeface="Barlow"/>
                <a:ea typeface="Barlow"/>
                <a:cs typeface="Barlow"/>
                <a:sym typeface="Barlow"/>
              </a:rPr>
              <a:t>Guillermo </a:t>
            </a:r>
            <a:r>
              <a:rPr lang="es">
                <a:latin typeface="Barlow"/>
                <a:ea typeface="Barlow"/>
                <a:cs typeface="Barlow"/>
                <a:sym typeface="Barlow"/>
              </a:rPr>
              <a:t>y </a:t>
            </a:r>
            <a:r>
              <a:rPr b="1" lang="es">
                <a:latin typeface="Barlow"/>
                <a:ea typeface="Barlow"/>
                <a:cs typeface="Barlow"/>
                <a:sym typeface="Barlow"/>
              </a:rPr>
              <a:t>Ángel. </a:t>
            </a:r>
            <a:r>
              <a:rPr lang="es">
                <a:latin typeface="Barlow"/>
                <a:ea typeface="Barlow"/>
                <a:cs typeface="Barlow"/>
                <a:sym typeface="Barlow"/>
              </a:rPr>
              <a:t>T</a:t>
            </a:r>
            <a:r>
              <a:rPr lang="es">
                <a:latin typeface="Barlow"/>
                <a:ea typeface="Barlow"/>
                <a:cs typeface="Barlow"/>
                <a:sym typeface="Barlow"/>
              </a:rPr>
              <a:t>rabajamos con </a:t>
            </a:r>
            <a:r>
              <a:rPr b="1" lang="es">
                <a:latin typeface="Barlow"/>
                <a:ea typeface="Barlow"/>
                <a:cs typeface="Barlow"/>
                <a:sym typeface="Barlow"/>
              </a:rPr>
              <a:t>WordPress </a:t>
            </a:r>
            <a:r>
              <a:rPr lang="es">
                <a:latin typeface="Barlow"/>
                <a:ea typeface="Barlow"/>
                <a:cs typeface="Barlow"/>
                <a:sym typeface="Barlow"/>
              </a:rPr>
              <a:t>desde hace algunos años. Uno de nosotros sabe mucho de código y cosas; el otro no nos ponemos de acuerdo en saber de qué sabe. Pero hace cosas.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Barlow"/>
                <a:ea typeface="Barlow"/>
                <a:cs typeface="Barlow"/>
                <a:sym typeface="Barlow"/>
              </a:rPr>
              <a:t>Quizá por eso </a:t>
            </a:r>
            <a:r>
              <a:rPr b="1" lang="es">
                <a:latin typeface="Barlow"/>
                <a:ea typeface="Barlow"/>
                <a:cs typeface="Barlow"/>
                <a:sym typeface="Barlow"/>
              </a:rPr>
              <a:t>nos complementamos</a:t>
            </a:r>
            <a:r>
              <a:rPr lang="es">
                <a:latin typeface="Barlow"/>
                <a:ea typeface="Barlow"/>
                <a:cs typeface="Barlow"/>
                <a:sym typeface="Barlow"/>
              </a:rPr>
              <a:t>, y estamos condenados a entendernos durante nuestro día a día (al menos, de momento) en </a:t>
            </a:r>
            <a:r>
              <a:rPr b="1" lang="es">
                <a:latin typeface="Barlow"/>
                <a:ea typeface="Barlow"/>
                <a:cs typeface="Barlow"/>
                <a:sym typeface="Barlow"/>
              </a:rPr>
              <a:t>@si2info</a:t>
            </a:r>
            <a:r>
              <a:rPr lang="es">
                <a:latin typeface="Barlow"/>
                <a:ea typeface="Barlow"/>
                <a:cs typeface="Barlow"/>
                <a:sym typeface="Barlow"/>
              </a:rPr>
              <a:t>, una </a:t>
            </a:r>
            <a:r>
              <a:rPr i="1" lang="es">
                <a:latin typeface="Barlow"/>
                <a:ea typeface="Barlow"/>
                <a:cs typeface="Barlow"/>
                <a:sym typeface="Barlow"/>
              </a:rPr>
              <a:t>/agencia/</a:t>
            </a:r>
            <a:r>
              <a:rPr lang="es">
                <a:latin typeface="Barlow"/>
                <a:ea typeface="Barlow"/>
                <a:cs typeface="Barlow"/>
                <a:sym typeface="Barlow"/>
              </a:rPr>
              <a:t> de Granada que trabaja fundamentalmente con WordPress en un sentido amplio desde hace también algunos años.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3970" y="2960225"/>
            <a:ext cx="754867" cy="11133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Shape 113"/>
          <p:cNvCxnSpPr/>
          <p:nvPr/>
        </p:nvCxnSpPr>
        <p:spPr>
          <a:xfrm flipH="1" rot="10800000">
            <a:off x="4883871" y="4143143"/>
            <a:ext cx="583200" cy="4800"/>
          </a:xfrm>
          <a:prstGeom prst="straightConnector1">
            <a:avLst/>
          </a:prstGeom>
          <a:noFill/>
          <a:ln cap="flat" cmpd="sng" w="38100">
            <a:solidFill>
              <a:srgbClr val="FFA62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4" name="Shape 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1650" y="2787625"/>
            <a:ext cx="2491742" cy="1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11137" y="2752300"/>
            <a:ext cx="1978852" cy="187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2607075" y="4630775"/>
            <a:ext cx="1584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@flewps</a:t>
            </a:r>
            <a:endParaRPr/>
          </a:p>
        </p:txBody>
      </p:sp>
      <p:sp>
        <p:nvSpPr>
          <p:cNvPr id="117" name="Shape 117"/>
          <p:cNvSpPr txBox="1"/>
          <p:nvPr/>
        </p:nvSpPr>
        <p:spPr>
          <a:xfrm>
            <a:off x="6581750" y="4630775"/>
            <a:ext cx="1584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@arkangel</a:t>
            </a:r>
            <a:endParaRPr/>
          </a:p>
        </p:txBody>
      </p:sp>
      <p:sp>
        <p:nvSpPr>
          <p:cNvPr id="118" name="Shape 118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/>
        </p:nvSpPr>
        <p:spPr>
          <a:xfrm>
            <a:off x="1656550" y="1726375"/>
            <a:ext cx="4776000" cy="1582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7200">
                <a:solidFill>
                  <a:srgbClr val="FFFFFF"/>
                </a:solidFill>
                <a:latin typeface="Barlow Black"/>
                <a:ea typeface="Barlow Black"/>
                <a:cs typeface="Barlow Black"/>
                <a:sym typeface="Barlow Black"/>
              </a:rPr>
              <a:t>AL TURRÓN</a:t>
            </a:r>
            <a:endParaRPr sz="7200">
              <a:solidFill>
                <a:srgbClr val="FFFFFF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25" name="Shape 125"/>
          <p:cNvSpPr txBox="1"/>
          <p:nvPr/>
        </p:nvSpPr>
        <p:spPr>
          <a:xfrm>
            <a:off x="7780600" y="75025"/>
            <a:ext cx="1240200" cy="32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1182200" y="393475"/>
            <a:ext cx="67395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Vamos a contaros cómo hemos conseguido éxito con este tipo de cosas… </a:t>
            </a:r>
            <a:endParaRPr/>
          </a:p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1560175" y="1375225"/>
            <a:ext cx="2317500" cy="36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rPr lang="es"/>
              <a:t>App móvil en React Native (con backend WordPress) para sustituir un foro clásico: </a:t>
            </a:r>
            <a:r>
              <a:rPr b="1" lang="es"/>
              <a:t>Chat grupal en tiempo real</a:t>
            </a:r>
            <a:r>
              <a:rPr lang="es"/>
              <a:t> de verdad.</a:t>
            </a:r>
            <a:endParaRPr/>
          </a:p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132" name="Shape 132"/>
          <p:cNvSpPr txBox="1"/>
          <p:nvPr>
            <p:ph idx="2" type="body"/>
          </p:nvPr>
        </p:nvSpPr>
        <p:spPr>
          <a:xfrm>
            <a:off x="3996525" y="1375225"/>
            <a:ext cx="2317500" cy="33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rPr b="1" lang="es"/>
              <a:t>Plataforma de participación ciudadana </a:t>
            </a:r>
            <a:r>
              <a:rPr lang="es"/>
              <a:t>desarrollada desde 0 en WordPress: Proponer ideas, votarlas, seguir personas, forkear, relacionar, geoposicionar, bla, bla, bla...</a:t>
            </a:r>
            <a:endParaRPr/>
          </a:p>
        </p:txBody>
      </p:sp>
      <p:sp>
        <p:nvSpPr>
          <p:cNvPr id="133" name="Shape 133"/>
          <p:cNvSpPr txBox="1"/>
          <p:nvPr>
            <p:ph idx="3" type="body"/>
          </p:nvPr>
        </p:nvSpPr>
        <p:spPr>
          <a:xfrm>
            <a:off x="6432874" y="1375225"/>
            <a:ext cx="2317500" cy="33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rPr b="1" lang="es"/>
              <a:t>Clon / Simplificación de Google Drive + Google Keep</a:t>
            </a:r>
            <a:r>
              <a:rPr lang="es"/>
              <a:t> orientado a personas mayores: WebApp React.js como theme WordPress + App React Native + Backend WordPress</a:t>
            </a:r>
            <a:endParaRPr/>
          </a:p>
        </p:txBody>
      </p:sp>
      <p:sp>
        <p:nvSpPr>
          <p:cNvPr id="134" name="Shape 134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ctrTitle"/>
          </p:nvPr>
        </p:nvSpPr>
        <p:spPr>
          <a:xfrm>
            <a:off x="4425575" y="3712550"/>
            <a:ext cx="4210200" cy="107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/>
              <a:t>Sólo, no puedes</a:t>
            </a:r>
            <a:endParaRPr sz="26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>
                <a:solidFill>
                  <a:schemeClr val="lt1"/>
                </a:solidFill>
              </a:rPr>
              <a:t>Ángel</a:t>
            </a:r>
            <a:r>
              <a:rPr b="0" lang="es" sz="1000">
                <a:solidFill>
                  <a:schemeClr val="lt1"/>
                </a:solidFill>
              </a:rPr>
              <a:t>: diseño de concepto + análisis // </a:t>
            </a:r>
            <a:r>
              <a:rPr lang="es" sz="1000">
                <a:solidFill>
                  <a:schemeClr val="lt1"/>
                </a:solidFill>
              </a:rPr>
              <a:t>Guillermo</a:t>
            </a:r>
            <a:r>
              <a:rPr b="0" lang="es" sz="1000">
                <a:solidFill>
                  <a:schemeClr val="lt1"/>
                </a:solidFill>
              </a:rPr>
              <a:t>: diseño de arquitectura + codificación + backend. // </a:t>
            </a:r>
            <a:r>
              <a:rPr lang="es" sz="1000">
                <a:solidFill>
                  <a:schemeClr val="lt1"/>
                </a:solidFill>
              </a:rPr>
              <a:t>Dani</a:t>
            </a:r>
            <a:r>
              <a:rPr b="0" lang="es" sz="1000">
                <a:solidFill>
                  <a:schemeClr val="lt1"/>
                </a:solidFill>
              </a:rPr>
              <a:t>: Conceptualización + UX +  UI // </a:t>
            </a:r>
            <a:r>
              <a:rPr lang="es" sz="1000">
                <a:solidFill>
                  <a:schemeClr val="lt1"/>
                </a:solidFill>
              </a:rPr>
              <a:t>Juan </a:t>
            </a:r>
            <a:r>
              <a:rPr b="0" lang="es" sz="1000">
                <a:solidFill>
                  <a:schemeClr val="lt1"/>
                </a:solidFill>
              </a:rPr>
              <a:t>(y </a:t>
            </a:r>
            <a:r>
              <a:rPr lang="es" sz="1000">
                <a:solidFill>
                  <a:schemeClr val="lt1"/>
                </a:solidFill>
              </a:rPr>
              <a:t>Carlos</a:t>
            </a:r>
            <a:r>
              <a:rPr b="0" lang="es" sz="1000">
                <a:solidFill>
                  <a:schemeClr val="lt1"/>
                </a:solidFill>
              </a:rPr>
              <a:t>): Desarrollo Reat Native. // </a:t>
            </a:r>
            <a:r>
              <a:rPr lang="es" sz="1000">
                <a:solidFill>
                  <a:schemeClr val="lt1"/>
                </a:solidFill>
              </a:rPr>
              <a:t>Luciana</a:t>
            </a:r>
            <a:r>
              <a:rPr b="0" lang="es" sz="1000">
                <a:solidFill>
                  <a:schemeClr val="lt1"/>
                </a:solidFill>
              </a:rPr>
              <a:t>: apoyo en diseño. // </a:t>
            </a:r>
            <a:r>
              <a:rPr lang="es" sz="1000">
                <a:solidFill>
                  <a:schemeClr val="lt1"/>
                </a:solidFill>
              </a:rPr>
              <a:t>Fer</a:t>
            </a:r>
            <a:r>
              <a:rPr b="0" lang="es" sz="1000">
                <a:solidFill>
                  <a:schemeClr val="lt1"/>
                </a:solidFill>
              </a:rPr>
              <a:t>: nos cuida, nos pone plazos, nos da apoyo moral… </a:t>
            </a:r>
            <a:r>
              <a:rPr lang="es" sz="1000">
                <a:solidFill>
                  <a:schemeClr val="lt1"/>
                </a:solidFill>
              </a:rPr>
              <a:t>Fran</a:t>
            </a:r>
            <a:r>
              <a:rPr b="0" lang="es" sz="1000">
                <a:solidFill>
                  <a:schemeClr val="lt1"/>
                </a:solidFill>
              </a:rPr>
              <a:t>, </a:t>
            </a:r>
            <a:r>
              <a:rPr lang="es" sz="1000">
                <a:solidFill>
                  <a:schemeClr val="lt1"/>
                </a:solidFill>
              </a:rPr>
              <a:t>Álvaro</a:t>
            </a:r>
            <a:r>
              <a:rPr b="0" lang="es" sz="1000">
                <a:solidFill>
                  <a:schemeClr val="lt1"/>
                </a:solidFill>
              </a:rPr>
              <a:t>,... </a:t>
            </a:r>
            <a:endParaRPr/>
          </a:p>
        </p:txBody>
      </p:sp>
      <p:sp>
        <p:nvSpPr>
          <p:cNvPr id="140" name="Shape 140"/>
          <p:cNvSpPr txBox="1"/>
          <p:nvPr/>
        </p:nvSpPr>
        <p:spPr>
          <a:xfrm>
            <a:off x="7780600" y="75025"/>
            <a:ext cx="1240200" cy="32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ctrTitle"/>
          </p:nvPr>
        </p:nvSpPr>
        <p:spPr>
          <a:xfrm>
            <a:off x="2643650" y="720125"/>
            <a:ext cx="5814900" cy="910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App para chat grupal</a:t>
            </a:r>
            <a:endParaRPr/>
          </a:p>
        </p:txBody>
      </p:sp>
      <p:sp>
        <p:nvSpPr>
          <p:cNvPr id="146" name="Shape 146"/>
          <p:cNvSpPr txBox="1"/>
          <p:nvPr>
            <p:ph idx="1" type="subTitle"/>
          </p:nvPr>
        </p:nvSpPr>
        <p:spPr>
          <a:xfrm>
            <a:off x="2643650" y="1583000"/>
            <a:ext cx="5814900" cy="802800"/>
          </a:xfrm>
          <a:prstGeom prst="rect">
            <a:avLst/>
          </a:prstGeom>
          <a:solidFill>
            <a:srgbClr val="FFFFFF">
              <a:alpha val="63080"/>
            </a:srgbClr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Usamos </a:t>
            </a:r>
            <a:r>
              <a:rPr b="1" i="1" lang="es">
                <a:solidFill>
                  <a:schemeClr val="dk1"/>
                </a:solidFill>
              </a:rPr>
              <a:t>WordPress </a:t>
            </a:r>
            <a:r>
              <a:rPr lang="es">
                <a:solidFill>
                  <a:schemeClr val="dk1"/>
                </a:solidFill>
              </a:rPr>
              <a:t>para:</a:t>
            </a:r>
            <a:r>
              <a:rPr lang="es">
                <a:solidFill>
                  <a:schemeClr val="dk1"/>
                </a:solidFill>
              </a:rPr>
              <a:t> backend para configuración de salas. REST API. Y algo de lógica de negocio en servidor.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7" name="Shape 147"/>
          <p:cNvSpPr txBox="1"/>
          <p:nvPr/>
        </p:nvSpPr>
        <p:spPr>
          <a:xfrm>
            <a:off x="7780600" y="75025"/>
            <a:ext cx="1240200" cy="32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Shape 1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1724" y="1867100"/>
            <a:ext cx="3600825" cy="31123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20000"/>
              </a:srgbClr>
            </a:outerShdw>
          </a:effectLst>
        </p:spPr>
      </p:pic>
      <p:pic>
        <p:nvPicPr>
          <p:cNvPr id="153" name="Shape 1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7200" y="101125"/>
            <a:ext cx="2952325" cy="295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21355" y="1258504"/>
            <a:ext cx="5251846" cy="2952324"/>
          </a:xfrm>
          <a:prstGeom prst="rect">
            <a:avLst/>
          </a:prstGeom>
          <a:noFill/>
          <a:ln>
            <a:noFill/>
          </a:ln>
          <a:effectLst>
            <a:outerShdw blurRad="200025" rotWithShape="0" algn="bl" dir="5400000" dist="19050">
              <a:srgbClr val="000000">
                <a:alpha val="20000"/>
              </a:srgbClr>
            </a:outerShdw>
          </a:effectLst>
        </p:spPr>
      </p:pic>
      <p:pic>
        <p:nvPicPr>
          <p:cNvPr id="155" name="Shape 1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05852" y="101125"/>
            <a:ext cx="3811125" cy="381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12725" y="241938"/>
            <a:ext cx="2670700" cy="26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/>
        </p:nvSpPr>
        <p:spPr>
          <a:xfrm>
            <a:off x="2571750" y="1292950"/>
            <a:ext cx="5553300" cy="2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 txBox="1"/>
          <p:nvPr/>
        </p:nvSpPr>
        <p:spPr>
          <a:xfrm>
            <a:off x="7787125" y="0"/>
            <a:ext cx="12402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Barlow"/>
                <a:ea typeface="Barlow"/>
                <a:cs typeface="Barlow"/>
                <a:sym typeface="Barlow"/>
              </a:rPr>
              <a:t>#WPGranada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64" name="Shape 164"/>
          <p:cNvSpPr txBox="1"/>
          <p:nvPr/>
        </p:nvSpPr>
        <p:spPr>
          <a:xfrm>
            <a:off x="2144025" y="443975"/>
            <a:ext cx="3919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¿Por qué </a:t>
            </a:r>
            <a:r>
              <a:rPr b="1" i="1" lang="es" sz="2400">
                <a:latin typeface="Barlow"/>
                <a:ea typeface="Barlow"/>
                <a:cs typeface="Barlow"/>
                <a:sym typeface="Barlow"/>
              </a:rPr>
              <a:t>WordPress</a:t>
            </a:r>
            <a:r>
              <a:rPr b="1" lang="es" sz="2400">
                <a:latin typeface="Barlow"/>
                <a:ea typeface="Barlow"/>
                <a:cs typeface="Barlow"/>
                <a:sym typeface="Barlow"/>
              </a:rPr>
              <a:t>?</a:t>
            </a:r>
            <a:endParaRPr b="1" sz="24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65" name="Shape 165"/>
          <p:cNvSpPr txBox="1"/>
          <p:nvPr/>
        </p:nvSpPr>
        <p:spPr>
          <a:xfrm>
            <a:off x="2219825" y="1591775"/>
            <a:ext cx="6605100" cy="3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Barlow"/>
                <a:ea typeface="Barlow"/>
                <a:cs typeface="Barlow"/>
                <a:sym typeface="Barlow"/>
              </a:rPr>
              <a:t>El cliente tenía un foro con WordPress. Desarrollamos este proyecto como un </a:t>
            </a: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plugin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.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Barlow"/>
                <a:ea typeface="Barlow"/>
                <a:cs typeface="Barlow"/>
                <a:sym typeface="Barlow"/>
              </a:rPr>
              <a:t>Autenticación / gestión de </a:t>
            </a: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usuarios 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(y roles)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Barlow"/>
                <a:ea typeface="Barlow"/>
                <a:cs typeface="Barlow"/>
                <a:sym typeface="Barlow"/>
              </a:rPr>
              <a:t>La </a:t>
            </a:r>
            <a:r>
              <a:rPr b="1" lang="es" sz="2000">
                <a:latin typeface="Barlow"/>
                <a:ea typeface="Barlow"/>
                <a:cs typeface="Barlow"/>
                <a:sym typeface="Barlow"/>
              </a:rPr>
              <a:t>REST API</a:t>
            </a:r>
            <a:r>
              <a:rPr lang="es" sz="2000">
                <a:latin typeface="Barlow"/>
                <a:ea typeface="Barlow"/>
                <a:cs typeface="Barlow"/>
                <a:sym typeface="Barlow"/>
              </a:rPr>
              <a:t> v2 de WP nos facilita la vida.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ass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